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sldIdLst>
    <p:sldId id="257" r:id="rId2"/>
    <p:sldId id="268" r:id="rId3"/>
    <p:sldId id="258" r:id="rId4"/>
    <p:sldId id="259" r:id="rId5"/>
    <p:sldId id="267" r:id="rId6"/>
    <p:sldId id="266" r:id="rId7"/>
    <p:sldId id="265" r:id="rId8"/>
    <p:sldId id="264" r:id="rId9"/>
    <p:sldId id="262" r:id="rId10"/>
    <p:sldId id="273" r:id="rId11"/>
    <p:sldId id="274" r:id="rId12"/>
    <p:sldId id="275" r:id="rId13"/>
    <p:sldId id="261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AEAEAE"/>
    <a:srgbClr val="371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94" autoAdjust="0"/>
    <p:restoredTop sz="94660"/>
  </p:normalViewPr>
  <p:slideViewPr>
    <p:cSldViewPr>
      <p:cViewPr>
        <p:scale>
          <a:sx n="71" d="100"/>
          <a:sy n="71" d="100"/>
        </p:scale>
        <p:origin x="-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49FCE-D7D8-4B66-ABE8-37014C16D2CD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1F458-72F5-41D8-88D7-5E62B58C0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823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1F389F-0367-4660-B954-44413228DD83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D6E4F5-0636-49FB-9A62-6F6FA9CD1168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8/19/2013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cdt_ymelec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116632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71F91"/>
                </a:solidFill>
              </a:rPr>
              <a:t>ГБОУ СОШ № 5 «ОЦ» структурное подразделение ЦДТ «Умелец»</a:t>
            </a:r>
            <a:endParaRPr lang="ru-RU" sz="2800" b="1" dirty="0">
              <a:solidFill>
                <a:srgbClr val="371F9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515719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u="sng" dirty="0" smtClean="0">
                <a:solidFill>
                  <a:srgbClr val="371F91"/>
                </a:solidFill>
              </a:rPr>
              <a:t>Подготовил:</a:t>
            </a:r>
            <a:r>
              <a:rPr lang="ru-RU" sz="2800" b="1" dirty="0" smtClean="0">
                <a:solidFill>
                  <a:srgbClr val="371F91"/>
                </a:solidFill>
              </a:rPr>
              <a:t> методист Пугачёва Г.М. 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1910123"/>
            <a:ext cx="777686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СОЗДАНИЕ БАНКА ДАННЫХ  ОДАРЕННЫХ ДЕТЕЙ В УЧРЕЖДЕНИИ ДОПОЛНИТЕЛЬНОГО ОБРАЗОВАНИЯ</a:t>
            </a:r>
            <a:endParaRPr lang="ru-RU" sz="36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0311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50025"/>
            <a:ext cx="8424936" cy="588366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spcAft>
                <a:spcPts val="1000"/>
              </a:spcAft>
            </a:pPr>
            <a:endParaRPr lang="ru-RU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 Характеристика 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представление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Сведения о кандидате: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800" b="1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Ф.И.О. 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800" b="1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Место учебы </a:t>
            </a:r>
            <a:r>
              <a:rPr lang="ru-RU" b="1" u="sng" dirty="0" smtClean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____________________________________________    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Дата рождения </a:t>
            </a:r>
            <a:r>
              <a:rPr lang="ru-RU" b="1" u="sng" dirty="0" smtClean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__________________________________________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800" b="1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Паспортные данные (свидетельство о рождении) </a:t>
            </a:r>
            <a:r>
              <a:rPr lang="ru-RU" b="1" u="sng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серия  номер     выдан </a:t>
            </a:r>
            <a:r>
              <a:rPr lang="ru-RU" b="1" u="sng" dirty="0" smtClean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______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800" b="1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u="sng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_Дата поступления____________________________________________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u="sng" dirty="0" smtClean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Характеристика  </a:t>
            </a:r>
            <a:r>
              <a:rPr lang="ru-RU" b="1" u="sng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личностных </a:t>
            </a:r>
            <a:r>
              <a:rPr lang="ru-RU" b="1" u="sng" dirty="0" smtClean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качеств________________________________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u="sng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(Наименование конкурсных мероприятий, достижения</a:t>
            </a:r>
            <a:r>
              <a:rPr lang="ru-RU" b="1" u="sng" dirty="0" smtClean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_______________________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800" b="1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u="sng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Домашний адрес, индекс:</a:t>
            </a:r>
            <a:r>
              <a:rPr lang="ru-RU" sz="800" b="1" u="sng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u="sng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Контактные телефоны </a:t>
            </a:r>
            <a:r>
              <a:rPr lang="ru-RU" b="1" u="sng" dirty="0" smtClean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_________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800" b="1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Сведения о родителях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u="sng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Мать: _______________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u="sng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Отец: </a:t>
            </a:r>
            <a:r>
              <a:rPr lang="ru-RU" b="1" u="sng" dirty="0" smtClean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_______________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800" b="1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64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0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 Согласие на обработку персональных данных.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3340" y="764704"/>
            <a:ext cx="8856984" cy="6022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Согласие на обработку персональных </a:t>
            </a:r>
            <a:r>
              <a:rPr lang="ru-RU" sz="1400" b="1" dirty="0" smtClean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данных</a:t>
            </a:r>
            <a:endParaRPr lang="ru-RU" sz="1400" dirty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Я, ____________________________________________________________________________________________________________________________________                                                                                                (фамилия, имя, отчество субъекта персональных данных)</a:t>
            </a:r>
            <a:endParaRPr lang="ru-RU" sz="1400" dirty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даю согласие на обработку моих персональных данных </a:t>
            </a:r>
            <a:r>
              <a:rPr lang="ru-RU" sz="1400" b="1" u="sng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b="1" u="sng" dirty="0" smtClean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_________________________                      </a:t>
            </a:r>
            <a:r>
              <a:rPr lang="ru-RU" sz="1400" dirty="0" smtClean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с </a:t>
            </a:r>
            <a:r>
              <a:rPr lang="ru-RU" sz="1400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целью  </a:t>
            </a:r>
            <a:r>
              <a:rPr lang="ru-RU" sz="1400" dirty="0" smtClean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________________________________________________________________</a:t>
            </a:r>
            <a:r>
              <a:rPr lang="ru-RU" sz="1400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Перечень персональных данных, на обработку которых дается согласие:</a:t>
            </a:r>
            <a:endParaRPr lang="ru-RU" sz="1400" dirty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Фамилия, имя, отчество _____________________________________________ </a:t>
            </a:r>
            <a:endParaRPr lang="ru-RU" sz="1400" dirty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Дата рождения  ____________________________________________________</a:t>
            </a:r>
            <a:endParaRPr lang="ru-RU" sz="1400" dirty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Домашний адрес ___________________________________________________</a:t>
            </a:r>
            <a:endParaRPr lang="ru-RU" sz="1400" dirty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(для педагога) специальность по диплому_______________________________ </a:t>
            </a:r>
            <a:endParaRPr lang="ru-RU" sz="1400" dirty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Место работы, должность ___________________________________________</a:t>
            </a:r>
            <a:endParaRPr lang="ru-RU" sz="1400" dirty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Адрес образовательного учреждения </a:t>
            </a:r>
            <a:r>
              <a:rPr lang="ru-RU" sz="1400" dirty="0" smtClean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_________________________________</a:t>
            </a:r>
            <a:endParaRPr lang="ru-RU" sz="1400" dirty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Перечень действия с персональными данными, на совершение которых дается согласие, общее описание способов обработки</a:t>
            </a:r>
            <a:r>
              <a:rPr lang="ru-RU" sz="1400" b="1" dirty="0" smtClean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:____________________________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___________________________________________________________________________________</a:t>
            </a:r>
            <a:endParaRPr lang="ru-RU" sz="1400" dirty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Доступ </a:t>
            </a:r>
            <a:r>
              <a:rPr lang="ru-RU" sz="1400" b="1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субъекта к персональным данным, обработанным </a:t>
            </a:r>
            <a:r>
              <a:rPr lang="ru-RU" sz="1400" b="1" dirty="0" smtClean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специалистами____________, </a:t>
            </a:r>
            <a:r>
              <a:rPr lang="ru-RU" sz="1400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осуществляется в порядке, предусмотренном ст.14,20 Федерального закона от 27.07.2006 г. № 152 – ФЗ «О персональных данных</a:t>
            </a:r>
            <a:r>
              <a:rPr lang="ru-RU" sz="1400" dirty="0" smtClean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».</a:t>
            </a:r>
            <a:endParaRPr lang="ru-RU" sz="1400" dirty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Настоящее согласие дается на срок:</a:t>
            </a:r>
            <a:r>
              <a:rPr lang="ru-RU" sz="1400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dirty="0" smtClean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Порядок </a:t>
            </a:r>
            <a:r>
              <a:rPr lang="ru-RU" sz="1400" b="1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отзыва настоящего согласия </a:t>
            </a:r>
            <a:r>
              <a:rPr lang="ru-RU" sz="1400" u="sng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по личному заявлению субъекта персональных данных</a:t>
            </a:r>
            <a:r>
              <a:rPr lang="ru-RU" sz="1400" u="sng" dirty="0" smtClean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 smtClean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u="sng" dirty="0" smtClean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________________________________ </a:t>
            </a:r>
            <a:endParaRPr lang="ru-RU" sz="1400" dirty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	(подпись</a:t>
            </a:r>
            <a:r>
              <a:rPr lang="ru-RU" sz="1400" dirty="0" smtClean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)</a:t>
            </a:r>
            <a:endParaRPr lang="ru-RU" sz="1400" dirty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«_____» ____________________ 2011 год</a:t>
            </a:r>
            <a:endParaRPr lang="ru-RU" sz="1400" dirty="0">
              <a:solidFill>
                <a:srgbClr val="0000CC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1198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6632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 </a:t>
            </a: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Сканированные 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подтверждающие документы.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6146" name="Picture 2" descr="C:\Users\ПК\Downloads\дипло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149" y="1124744"/>
            <a:ext cx="237626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ПК\Downloads\Диплом Ушаков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24744"/>
            <a:ext cx="252028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062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332656"/>
            <a:ext cx="67687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CC"/>
                </a:solidFill>
              </a:rPr>
              <a:t>Фотографии</a:t>
            </a:r>
            <a:endParaRPr lang="ru-RU" sz="2800" dirty="0">
              <a:solidFill>
                <a:srgbClr val="0000CC"/>
              </a:solidFill>
            </a:endParaRPr>
          </a:p>
          <a:p>
            <a:pPr algn="ctr"/>
            <a:r>
              <a:rPr lang="ru-RU" sz="2800" b="1" dirty="0"/>
              <a:t> </a:t>
            </a:r>
            <a:endParaRPr lang="ru-RU" sz="2800" dirty="0"/>
          </a:p>
        </p:txBody>
      </p:sp>
      <p:pic>
        <p:nvPicPr>
          <p:cNvPr id="5122" name="Picture 2" descr="C:\Users\ПК\Desktop\ФОТО УМЕЛЕЦ\DSC_239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908720"/>
            <a:ext cx="302433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027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996952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00CC"/>
                </a:solidFill>
              </a:rPr>
              <a:t>Спасибо за внимание!</a:t>
            </a:r>
            <a:endParaRPr lang="ru-RU" sz="4400" b="1" i="1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16632"/>
            <a:ext cx="80073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</a:t>
            </a:r>
            <a:r>
              <a:rPr lang="en-US" sz="2800" b="1" dirty="0" smtClean="0">
                <a:solidFill>
                  <a:srgbClr val="0000CC"/>
                </a:solidFill>
              </a:rPr>
              <a:t>E-mail</a:t>
            </a:r>
            <a:r>
              <a:rPr lang="ru-RU" sz="2800" b="1" dirty="0" smtClean="0">
                <a:solidFill>
                  <a:srgbClr val="0000CC"/>
                </a:solidFill>
              </a:rPr>
              <a:t> ЦДТ «Умелец»: </a:t>
            </a:r>
            <a:r>
              <a:rPr lang="en-US" sz="2800" b="1" dirty="0" smtClean="0">
                <a:solidFill>
                  <a:srgbClr val="0000CC"/>
                </a:solidFill>
                <a:hlinkClick r:id="rId2"/>
              </a:rPr>
              <a:t>cdt_ymelec@mail.ru</a:t>
            </a:r>
            <a:endParaRPr lang="ru-RU" sz="2800" b="1" dirty="0" smtClean="0">
              <a:solidFill>
                <a:srgbClr val="0000CC"/>
              </a:solidFill>
            </a:endParaRPr>
          </a:p>
          <a:p>
            <a:r>
              <a:rPr lang="ru-RU" sz="2800" b="1" dirty="0" smtClean="0">
                <a:solidFill>
                  <a:srgbClr val="0000CC"/>
                </a:solidFill>
              </a:rPr>
              <a:t>Тел. Контакта</a:t>
            </a:r>
            <a:r>
              <a:rPr lang="ru-RU" sz="2800" b="1" dirty="0" smtClean="0"/>
              <a:t>: 8 (84635) 4-12-34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372286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270772"/>
            <a:ext cx="7776864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Цель и задачи «Центр детского творчества «Умелец» в работе с одарёнными детьми</a:t>
            </a:r>
            <a:endParaRPr lang="ru-RU" sz="28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916832"/>
            <a:ext cx="806489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sz="2800" b="1" dirty="0" smtClean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</a:rPr>
              <a:t>Цель :        </a:t>
            </a:r>
          </a:p>
          <a:p>
            <a:pPr lvl="0" algn="just">
              <a:lnSpc>
                <a:spcPct val="150000"/>
              </a:lnSpc>
            </a:pPr>
            <a:r>
              <a:rPr lang="ru-RU" sz="2400" dirty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</a:rPr>
              <a:t>с</a:t>
            </a:r>
            <a:r>
              <a:rPr lang="ru-RU" sz="2400" dirty="0" smtClean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</a:rPr>
              <a:t>оздание </a:t>
            </a:r>
            <a:r>
              <a:rPr lang="ru-RU" sz="2400" dirty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</a:rPr>
              <a:t>условий  для целенаправленного выявления, обучения и развития, поддержки   и сопровождения одаренных детей, их самореализации  в различных видах  деятельности, профессионального самоопределения в соответствии со способностями.</a:t>
            </a:r>
            <a:endParaRPr lang="ru-RU" sz="2400" dirty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5882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6632"/>
            <a:ext cx="8424936" cy="123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Задачи:</a:t>
            </a:r>
            <a:endParaRPr lang="ru-RU" sz="2800" b="1" dirty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8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836712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совершенствование системы выявления, обучения и развития, поддержки и  сопровождения одарённых детей; </a:t>
            </a:r>
            <a:endParaRPr lang="ru-RU" sz="2400" dirty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400" b="1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формирование банка данных одарённых детей;</a:t>
            </a:r>
            <a:endParaRPr lang="ru-RU" sz="2400" b="1" dirty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развитие проектной и творческой деятельности обучающихся;</a:t>
            </a:r>
            <a:endParaRPr lang="ru-RU" sz="2400" dirty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совершенствование мотивационной среды Центра с целью повышения профессионализма педагогов и развития обучающихся;</a:t>
            </a:r>
            <a:endParaRPr lang="ru-RU" sz="2400" dirty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повышение квалификации кадров, работающих  с одаренными детьми; </a:t>
            </a:r>
            <a:endParaRPr lang="ru-RU" sz="2400" dirty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активизация родителей  с целью поддержки талантливого ребенка в реализации его интересов в Центре и семье;</a:t>
            </a:r>
            <a:endParaRPr lang="ru-RU" sz="2400" dirty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повышение социального престижа Центра на муниципальном и региональном  уровнях.</a:t>
            </a:r>
            <a:endParaRPr lang="ru-RU" sz="2400" dirty="0">
              <a:solidFill>
                <a:srgbClr val="0000CC"/>
              </a:solidFill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ru-RU" sz="2400" dirty="0">
              <a:solidFill>
                <a:srgbClr val="0000CC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1729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980728"/>
            <a:ext cx="8208912" cy="5185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sz="2800" dirty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</a:rPr>
              <a:t>Наличие в учреждении банка данных, даёт  возможность хранить, обрабатывать и получать различные данные по контингенту одарённых (результативных) обучающихся с целью их дальнейшего анализа и обработки, представления в виде отчетов разного вида в вышестоящие организации, выдвижения кандидатов на присвоение грантов и премий. </a:t>
            </a:r>
            <a:endParaRPr lang="ru-RU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284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Схема 2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69" t="-198" r="-1897"/>
          <a:stretch>
            <a:fillRect/>
          </a:stretch>
        </p:blipFill>
        <p:spPr bwMode="auto">
          <a:xfrm>
            <a:off x="409390" y="1916832"/>
            <a:ext cx="8208912" cy="4371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59632" y="404664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CC"/>
                </a:solidFill>
                <a:latin typeface="Times New Roman"/>
                <a:ea typeface="Times New Roman"/>
              </a:rPr>
              <a:t>Модель </a:t>
            </a:r>
            <a:r>
              <a:rPr lang="ru-RU" sz="2800" b="1" dirty="0">
                <a:solidFill>
                  <a:srgbClr val="0000CC"/>
                </a:solidFill>
                <a:latin typeface="Times New Roman"/>
                <a:ea typeface="Times New Roman"/>
              </a:rPr>
              <a:t>сбора и обработки информации </a:t>
            </a:r>
            <a:r>
              <a:rPr lang="ru-RU" sz="2800" b="1" dirty="0" smtClean="0">
                <a:solidFill>
                  <a:srgbClr val="0000CC"/>
                </a:solidFill>
                <a:latin typeface="Times New Roman"/>
                <a:ea typeface="Times New Roman"/>
              </a:rPr>
              <a:t>об </a:t>
            </a:r>
            <a:r>
              <a:rPr lang="ru-RU" sz="2800" b="1" dirty="0">
                <a:solidFill>
                  <a:srgbClr val="0000CC"/>
                </a:solidFill>
                <a:latin typeface="Times New Roman"/>
                <a:ea typeface="Times New Roman"/>
              </a:rPr>
              <a:t>одаренных детях.</a:t>
            </a:r>
            <a:endParaRPr lang="ru-RU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513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Схема формирования и обновления банка данных на различных этапах работы с одарёнными детьми</a:t>
            </a:r>
            <a:endParaRPr lang="ru-RU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79512" y="2198242"/>
            <a:ext cx="2824902" cy="27248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банка данных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365" name="Прямоугольник 15364"/>
          <p:cNvSpPr/>
          <p:nvPr/>
        </p:nvSpPr>
        <p:spPr>
          <a:xfrm>
            <a:off x="5004047" y="4437113"/>
            <a:ext cx="3780153" cy="7923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/>
                <a:ea typeface="Calibri"/>
              </a:rPr>
              <a:t>поддержка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5366" name="Прямоугольник 15365"/>
          <p:cNvSpPr/>
          <p:nvPr/>
        </p:nvSpPr>
        <p:spPr>
          <a:xfrm>
            <a:off x="5004046" y="5589240"/>
            <a:ext cx="3780155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сопровождение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7" name="Прямоугольник 15366"/>
          <p:cNvSpPr/>
          <p:nvPr/>
        </p:nvSpPr>
        <p:spPr>
          <a:xfrm>
            <a:off x="5004046" y="1916833"/>
            <a:ext cx="3780153" cy="9100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выявление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Прямоугольник 15367"/>
          <p:cNvSpPr/>
          <p:nvPr/>
        </p:nvSpPr>
        <p:spPr>
          <a:xfrm>
            <a:off x="5006606" y="3110266"/>
            <a:ext cx="3780150" cy="9008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бучение и развитие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370" name="Прямая со стрелкой 15369"/>
          <p:cNvCxnSpPr>
            <a:stCxn id="15367" idx="1"/>
          </p:cNvCxnSpPr>
          <p:nvPr/>
        </p:nvCxnSpPr>
        <p:spPr>
          <a:xfrm flipH="1">
            <a:off x="3004414" y="2371875"/>
            <a:ext cx="1999632" cy="193029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72" name="Прямая со стрелкой 15371"/>
          <p:cNvCxnSpPr>
            <a:stCxn id="15368" idx="1"/>
            <a:endCxn id="30" idx="3"/>
          </p:cNvCxnSpPr>
          <p:nvPr/>
        </p:nvCxnSpPr>
        <p:spPr>
          <a:xfrm flipH="1">
            <a:off x="3004414" y="3560676"/>
            <a:ext cx="2002192" cy="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74" name="Прямая со стрелкой 15373"/>
          <p:cNvCxnSpPr>
            <a:stCxn id="15365" idx="1"/>
          </p:cNvCxnSpPr>
          <p:nvPr/>
        </p:nvCxnSpPr>
        <p:spPr>
          <a:xfrm flipH="1" flipV="1">
            <a:off x="3004414" y="4011085"/>
            <a:ext cx="1999633" cy="8222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76" name="Прямая со стрелкой 15375"/>
          <p:cNvCxnSpPr>
            <a:stCxn id="15366" idx="1"/>
          </p:cNvCxnSpPr>
          <p:nvPr/>
        </p:nvCxnSpPr>
        <p:spPr>
          <a:xfrm flipH="1" flipV="1">
            <a:off x="3004414" y="4437113"/>
            <a:ext cx="1999632" cy="160932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301956"/>
            <a:ext cx="60486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CC"/>
                </a:solidFill>
              </a:rPr>
              <a:t>Принципы формирования и обновления данных:</a:t>
            </a:r>
            <a:endParaRPr lang="ru-RU" sz="2800" dirty="0">
              <a:solidFill>
                <a:srgbClr val="0000CC"/>
              </a:solidFill>
            </a:endParaRPr>
          </a:p>
          <a:p>
            <a:pPr lvl="0" algn="ctr"/>
            <a:r>
              <a:rPr lang="ru-RU" sz="2800" b="1" dirty="0" smtClean="0">
                <a:solidFill>
                  <a:srgbClr val="0000CC"/>
                </a:solidFill>
              </a:rPr>
              <a:t>- </a:t>
            </a:r>
            <a:r>
              <a:rPr lang="ru-RU" sz="2800" i="1" dirty="0">
                <a:solidFill>
                  <a:srgbClr val="0000CC"/>
                </a:solidFill>
              </a:rPr>
              <a:t>достоверность</a:t>
            </a:r>
            <a:r>
              <a:rPr lang="ru-RU" sz="2800" dirty="0">
                <a:solidFill>
                  <a:srgbClr val="0000CC"/>
                </a:solidFill>
              </a:rPr>
              <a:t>;</a:t>
            </a:r>
          </a:p>
          <a:p>
            <a:pPr lvl="0" algn="ctr"/>
            <a:r>
              <a:rPr lang="ru-RU" sz="2800" dirty="0" smtClean="0">
                <a:solidFill>
                  <a:srgbClr val="0000CC"/>
                </a:solidFill>
              </a:rPr>
              <a:t>  - </a:t>
            </a:r>
            <a:r>
              <a:rPr lang="ru-RU" sz="2800" dirty="0">
                <a:solidFill>
                  <a:srgbClr val="0000CC"/>
                </a:solidFill>
              </a:rPr>
              <a:t>своевременность</a:t>
            </a:r>
            <a:r>
              <a:rPr lang="ru-RU" sz="2800" dirty="0" smtClean="0">
                <a:solidFill>
                  <a:srgbClr val="0000CC"/>
                </a:solidFill>
              </a:rPr>
              <a:t>.</a:t>
            </a:r>
            <a:r>
              <a:rPr lang="ru-RU" sz="2800" b="1" i="1" dirty="0"/>
              <a:t> 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1277" y="2276872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CC"/>
                </a:solidFill>
                <a:latin typeface="Times New Roman"/>
                <a:ea typeface="Calibri"/>
              </a:rPr>
              <a:t>Содержание банка данных:    </a:t>
            </a:r>
          </a:p>
          <a:p>
            <a:r>
              <a:rPr lang="ru-RU" sz="2800" i="1" dirty="0" smtClean="0">
                <a:solidFill>
                  <a:srgbClr val="0000CC"/>
                </a:solidFill>
              </a:rPr>
              <a:t>- </a:t>
            </a:r>
            <a:r>
              <a:rPr lang="ru-RU" sz="2800" i="1" dirty="0" err="1" smtClean="0">
                <a:solidFill>
                  <a:srgbClr val="0000CC"/>
                </a:solidFill>
              </a:rPr>
              <a:t>анкетно</a:t>
            </a:r>
            <a:r>
              <a:rPr lang="ru-RU" sz="2800" i="1" dirty="0" smtClean="0">
                <a:solidFill>
                  <a:srgbClr val="0000CC"/>
                </a:solidFill>
              </a:rPr>
              <a:t> -биографические сведения      обучающегося (характеристики);</a:t>
            </a:r>
          </a:p>
          <a:p>
            <a:pPr marL="457200" indent="-457200">
              <a:buFontTx/>
              <a:buChar char="-"/>
            </a:pPr>
            <a:r>
              <a:rPr lang="ru-RU" sz="2800" i="1" dirty="0" smtClean="0">
                <a:solidFill>
                  <a:srgbClr val="0000CC"/>
                </a:solidFill>
              </a:rPr>
              <a:t>сведения об успехах и достижениях;</a:t>
            </a:r>
          </a:p>
          <a:p>
            <a:pPr marL="457200" indent="-457200">
              <a:buFontTx/>
              <a:buChar char="-"/>
            </a:pPr>
            <a:r>
              <a:rPr lang="ru-RU" sz="2800" i="1" dirty="0">
                <a:solidFill>
                  <a:srgbClr val="0000CC"/>
                </a:solidFill>
              </a:rPr>
              <a:t>с</a:t>
            </a:r>
            <a:r>
              <a:rPr lang="ru-RU" sz="2800" i="1" dirty="0" smtClean="0">
                <a:solidFill>
                  <a:srgbClr val="0000CC"/>
                </a:solidFill>
              </a:rPr>
              <a:t>ведения о педагоге, родителях;</a:t>
            </a:r>
          </a:p>
          <a:p>
            <a:pPr marL="457200" indent="-457200">
              <a:buFontTx/>
              <a:buChar char="-"/>
            </a:pPr>
            <a:r>
              <a:rPr lang="ru-RU" sz="2800" i="1" dirty="0">
                <a:solidFill>
                  <a:srgbClr val="0000CC"/>
                </a:solidFill>
              </a:rPr>
              <a:t>ф</a:t>
            </a:r>
            <a:r>
              <a:rPr lang="ru-RU" sz="2800" i="1" dirty="0" smtClean="0">
                <a:solidFill>
                  <a:srgbClr val="0000CC"/>
                </a:solidFill>
              </a:rPr>
              <a:t>отографии;</a:t>
            </a:r>
          </a:p>
          <a:p>
            <a:pPr marL="457200" indent="-457200">
              <a:buFontTx/>
              <a:buChar char="-"/>
            </a:pPr>
            <a:r>
              <a:rPr lang="ru-RU" sz="2800" i="1" dirty="0" smtClean="0">
                <a:solidFill>
                  <a:srgbClr val="0000CC"/>
                </a:solidFill>
              </a:rPr>
              <a:t>заверенные копии дипломов, грамот, сертификатов и т.д.,</a:t>
            </a:r>
          </a:p>
          <a:p>
            <a:pPr marL="457200" indent="-457200">
              <a:buFontTx/>
              <a:buChar char="-"/>
            </a:pPr>
            <a:r>
              <a:rPr lang="ru-RU" sz="2800" i="1" dirty="0">
                <a:solidFill>
                  <a:srgbClr val="0000CC"/>
                </a:solidFill>
              </a:rPr>
              <a:t>с</a:t>
            </a:r>
            <a:r>
              <a:rPr lang="ru-RU" sz="2800" i="1" dirty="0" smtClean="0">
                <a:solidFill>
                  <a:srgbClr val="0000CC"/>
                </a:solidFill>
              </a:rPr>
              <a:t>огласие на обработку персональных данных.</a:t>
            </a:r>
          </a:p>
          <a:p>
            <a:pPr marL="457200" indent="-457200">
              <a:buFontTx/>
              <a:buChar char="-"/>
            </a:pPr>
            <a:endParaRPr lang="ru-RU" sz="2800" i="1" dirty="0" smtClean="0">
              <a:solidFill>
                <a:srgbClr val="0000CC"/>
              </a:solidFill>
            </a:endParaRPr>
          </a:p>
          <a:p>
            <a:pPr marL="457200" indent="-457200">
              <a:buFontTx/>
              <a:buChar char="-"/>
            </a:pPr>
            <a:endParaRPr lang="ru-RU" sz="2800" i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827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0000CC"/>
                </a:solidFill>
              </a:rPr>
              <a:t>Рекомендации из опыта работы</a:t>
            </a:r>
          </a:p>
          <a:p>
            <a:pPr lvl="0"/>
            <a:endParaRPr lang="ru-RU" sz="2800" dirty="0" smtClean="0">
              <a:solidFill>
                <a:srgbClr val="0000CC"/>
              </a:solidFill>
            </a:endParaRPr>
          </a:p>
          <a:p>
            <a:pPr lvl="0"/>
            <a:r>
              <a:rPr lang="ru-RU" sz="2800" dirty="0" smtClean="0">
                <a:solidFill>
                  <a:srgbClr val="0000CC"/>
                </a:solidFill>
              </a:rPr>
              <a:t>При </a:t>
            </a:r>
            <a:r>
              <a:rPr lang="ru-RU" sz="2800" dirty="0">
                <a:solidFill>
                  <a:srgbClr val="0000CC"/>
                </a:solidFill>
              </a:rPr>
              <a:t>внесении данных </a:t>
            </a:r>
            <a:r>
              <a:rPr lang="ru-RU" sz="2800" dirty="0" smtClean="0">
                <a:solidFill>
                  <a:srgbClr val="0000CC"/>
                </a:solidFill>
              </a:rPr>
              <a:t>рекомендую:</a:t>
            </a:r>
            <a:endParaRPr lang="ru-RU" sz="2800" dirty="0">
              <a:solidFill>
                <a:srgbClr val="0000CC"/>
              </a:solidFill>
            </a:endParaRPr>
          </a:p>
          <a:p>
            <a:pPr algn="ctr"/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844824"/>
            <a:ext cx="7858922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rgbClr val="0000CC"/>
                </a:solidFill>
              </a:rPr>
              <a:t>фамилию имя  отчество и дату рождения  заполнять полностью</a:t>
            </a:r>
            <a:r>
              <a:rPr lang="ru-RU" sz="2800" dirty="0" smtClean="0">
                <a:solidFill>
                  <a:srgbClr val="0000CC"/>
                </a:solidFill>
              </a:rPr>
              <a:t>,  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rgbClr val="0000CC"/>
                </a:solidFill>
              </a:rPr>
              <a:t>характеристики обновлять в январе, марте -  апреле и сентябре,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solidFill>
                  <a:srgbClr val="0000CC"/>
                </a:solidFill>
              </a:rPr>
              <a:t>н</a:t>
            </a:r>
            <a:r>
              <a:rPr lang="ru-RU" sz="2400" dirty="0" smtClean="0">
                <a:solidFill>
                  <a:srgbClr val="0000CC"/>
                </a:solidFill>
              </a:rPr>
              <a:t>азвание конкурсных мероприятий писать полностью, указывая место и дату проведения,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solidFill>
                  <a:srgbClr val="0000CC"/>
                </a:solidFill>
              </a:rPr>
              <a:t>д</a:t>
            </a:r>
            <a:r>
              <a:rPr lang="ru-RU" sz="2400" dirty="0" smtClean="0">
                <a:solidFill>
                  <a:srgbClr val="0000CC"/>
                </a:solidFill>
              </a:rPr>
              <a:t>остижения записывать в хронологической последовательности (обычно сведения запрашивают за учебный год, календарный год , три года, пять лет ),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solidFill>
                  <a:srgbClr val="0000CC"/>
                </a:solidFill>
              </a:rPr>
              <a:t>п</a:t>
            </a:r>
            <a:r>
              <a:rPr lang="ru-RU" sz="2400" dirty="0" smtClean="0">
                <a:solidFill>
                  <a:srgbClr val="0000CC"/>
                </a:solidFill>
              </a:rPr>
              <a:t>одтверждающие документы заверять,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solidFill>
                  <a:srgbClr val="0000CC"/>
                </a:solidFill>
              </a:rPr>
              <a:t>п</a:t>
            </a:r>
            <a:r>
              <a:rPr lang="ru-RU" sz="2400" dirty="0" smtClean="0">
                <a:solidFill>
                  <a:srgbClr val="0000CC"/>
                </a:solidFill>
              </a:rPr>
              <a:t>ри коллективных достижениях прилагать копии приказов со списком участников. </a:t>
            </a:r>
          </a:p>
          <a:p>
            <a:pPr marL="342900" indent="-342900">
              <a:buFontTx/>
              <a:buChar char="-"/>
            </a:pPr>
            <a:endParaRPr lang="ru-RU" sz="2400" dirty="0" smtClean="0"/>
          </a:p>
          <a:p>
            <a:pPr marL="342900" indent="-342900">
              <a:buFontTx/>
              <a:buChar char="-"/>
            </a:pPr>
            <a:endParaRPr lang="ru-RU" sz="2400" dirty="0" smtClean="0"/>
          </a:p>
          <a:p>
            <a:pPr marL="342900" indent="-342900">
              <a:buFontTx/>
              <a:buChar char="-"/>
            </a:pPr>
            <a:endParaRPr lang="ru-RU" sz="2400" dirty="0" smtClean="0"/>
          </a:p>
          <a:p>
            <a:pPr marL="342900" indent="-342900">
              <a:buFontTx/>
              <a:buChar char="-"/>
            </a:pPr>
            <a:endParaRPr lang="ru-RU" sz="2400" dirty="0" smtClean="0"/>
          </a:p>
          <a:p>
            <a:pPr marL="342900" indent="-342900">
              <a:buFontTx/>
              <a:buChar char="-"/>
            </a:pPr>
            <a:endParaRPr lang="ru-RU" sz="2400" dirty="0" smtClean="0"/>
          </a:p>
          <a:p>
            <a:pPr marL="457200" indent="-457200">
              <a:buFontTx/>
              <a:buChar char="-"/>
            </a:pPr>
            <a:endParaRPr lang="ru-RU" sz="2800" dirty="0" smtClean="0"/>
          </a:p>
          <a:p>
            <a:r>
              <a:rPr lang="ru-RU" sz="2800" dirty="0" smtClean="0"/>
              <a:t>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37121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51177"/>
              </p:ext>
            </p:extLst>
          </p:nvPr>
        </p:nvGraphicFramePr>
        <p:xfrm>
          <a:off x="179512" y="1772816"/>
          <a:ext cx="8784976" cy="2969790"/>
        </p:xfrm>
        <a:graphic>
          <a:graphicData uri="http://schemas.openxmlformats.org/drawingml/2006/table">
            <a:tbl>
              <a:tblPr firstRow="1" firstCol="1" bandRow="1"/>
              <a:tblGrid>
                <a:gridCol w="209605"/>
                <a:gridCol w="1518587"/>
                <a:gridCol w="360040"/>
                <a:gridCol w="504056"/>
                <a:gridCol w="864096"/>
                <a:gridCol w="432048"/>
                <a:gridCol w="360040"/>
                <a:gridCol w="1872208"/>
                <a:gridCol w="432048"/>
                <a:gridCol w="432048"/>
                <a:gridCol w="432048"/>
                <a:gridCol w="504056"/>
                <a:gridCol w="288032"/>
                <a:gridCol w="576064"/>
              </a:tblGrid>
              <a:tr h="73948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Ф.И.О (полностью)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Число, месяц, год, рождения.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Направленность деятельности,   д т о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Ф.И.О.(полностью)</a:t>
                      </a:r>
                      <a:endParaRPr lang="ru-RU" sz="1400" dirty="0" smtClean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педагога, контактный телефон</a:t>
                      </a:r>
                      <a:endParaRPr lang="ru-RU" sz="1400" b="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ОУ.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Класс, группа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Домашний адрес, телефон, сведения о семье, Ф.И.О. родителей, законных представителей контактный  телефон.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Дата поступления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Достижения (название мероприятия, дата проведения, результат).</a:t>
                      </a:r>
                      <a:endParaRPr lang="ru-RU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87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учрежденческий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муниципальный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Региональный, межрегиональный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Российский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международный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1" marR="45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483768" y="332656"/>
            <a:ext cx="43645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Список одарённых детей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031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00">
        <p:wipe/>
      </p:transition>
    </mc:Choice>
    <mc:Fallback>
      <p:transition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521</TotalTime>
  <Words>507</Words>
  <Application>Microsoft Office PowerPoint</Application>
  <PresentationFormat>Экран (4:3)</PresentationFormat>
  <Paragraphs>142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ПК</cp:lastModifiedBy>
  <cp:revision>56</cp:revision>
  <dcterms:created xsi:type="dcterms:W3CDTF">2013-03-17T06:24:52Z</dcterms:created>
  <dcterms:modified xsi:type="dcterms:W3CDTF">2013-08-19T13:30:31Z</dcterms:modified>
</cp:coreProperties>
</file>